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Bebas Neue" charset="1" panose="00000500000000000000"/>
      <p:regular r:id="rId8"/>
    </p:embeddedFont>
    <p:embeddedFont>
      <p:font typeface="Bebas Neue Bold" charset="1" panose="020B0606020202050201"/>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Montserrat" charset="1" panose="00000500000000000000"/>
      <p:regular r:id="rId14"/>
    </p:embeddedFont>
    <p:embeddedFont>
      <p:font typeface="Montserrat Bold" charset="1" panose="00000600000000000000"/>
      <p:regular r:id="rId15"/>
    </p:embeddedFont>
    <p:embeddedFont>
      <p:font typeface="Montserrat Italics" charset="1" panose="00000500000000000000"/>
      <p:regular r:id="rId16"/>
    </p:embeddedFont>
    <p:embeddedFont>
      <p:font typeface="Montserrat Bold Italics" charset="1" panose="000006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8415441" cy="8229600"/>
          </a:xfrm>
          <a:prstGeom prst="rect">
            <a:avLst/>
          </a:prstGeom>
        </p:spPr>
      </p:pic>
      <p:sp>
        <p:nvSpPr>
          <p:cNvPr name="TextBox 6" id="6"/>
          <p:cNvSpPr txBox="true"/>
          <p:nvPr/>
        </p:nvSpPr>
        <p:spPr>
          <a:xfrm rot="0">
            <a:off x="9897370" y="5721722"/>
            <a:ext cx="6862994" cy="730648"/>
          </a:xfrm>
          <a:prstGeom prst="rect">
            <a:avLst/>
          </a:prstGeom>
        </p:spPr>
        <p:txBody>
          <a:bodyPr anchor="t" rtlCol="false" tIns="0" lIns="0" bIns="0" rIns="0">
            <a:spAutoFit/>
          </a:bodyPr>
          <a:lstStyle/>
          <a:p>
            <a:pPr>
              <a:lnSpc>
                <a:spcPts val="5928"/>
              </a:lnSpc>
              <a:spcBef>
                <a:spcPct val="0"/>
              </a:spcBef>
            </a:pPr>
            <a:r>
              <a:rPr lang="en-US" sz="4234">
                <a:solidFill>
                  <a:srgbClr val="5479F7"/>
                </a:solidFill>
                <a:latin typeface="Montserrat Classic"/>
              </a:rPr>
              <a:t>Kecerdasan Buatan A081</a:t>
            </a:r>
          </a:p>
        </p:txBody>
      </p:sp>
      <p:sp>
        <p:nvSpPr>
          <p:cNvPr name="TextBox 7" id="7"/>
          <p:cNvSpPr txBox="true"/>
          <p:nvPr/>
        </p:nvSpPr>
        <p:spPr>
          <a:xfrm rot="0">
            <a:off x="9897370" y="4168004"/>
            <a:ext cx="6872071" cy="1769259"/>
          </a:xfrm>
          <a:prstGeom prst="rect">
            <a:avLst/>
          </a:prstGeom>
        </p:spPr>
        <p:txBody>
          <a:bodyPr anchor="t" rtlCol="false" tIns="0" lIns="0" bIns="0" rIns="0">
            <a:spAutoFit/>
          </a:bodyPr>
          <a:lstStyle/>
          <a:p>
            <a:pPr>
              <a:lnSpc>
                <a:spcPts val="12947"/>
              </a:lnSpc>
            </a:pPr>
            <a:r>
              <a:rPr lang="en-US" sz="13773">
                <a:solidFill>
                  <a:srgbClr val="000000"/>
                </a:solidFill>
                <a:latin typeface="Bebas Neue Bold"/>
              </a:rPr>
              <a:t>KELOMPOK 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1577569" y="5487650"/>
            <a:ext cx="3451574" cy="2938743"/>
            <a:chOff x="0" y="0"/>
            <a:chExt cx="909057" cy="773990"/>
          </a:xfrm>
        </p:grpSpPr>
        <p:sp>
          <p:nvSpPr>
            <p:cNvPr name="Freeform 3" id="3"/>
            <p:cNvSpPr/>
            <p:nvPr/>
          </p:nvSpPr>
          <p:spPr>
            <a:xfrm>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5" id="5"/>
          <p:cNvSpPr txBox="true"/>
          <p:nvPr/>
        </p:nvSpPr>
        <p:spPr>
          <a:xfrm rot="0">
            <a:off x="1774207" y="5574627"/>
            <a:ext cx="3058297" cy="27362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Menentukan kreteria untuk nilai akademik, Minat, Bakat, dan Preferensi Kerja</a:t>
            </a:r>
          </a:p>
        </p:txBody>
      </p:sp>
      <p:grpSp>
        <p:nvGrpSpPr>
          <p:cNvPr name="Group 6" id="6"/>
          <p:cNvGrpSpPr/>
          <p:nvPr/>
        </p:nvGrpSpPr>
        <p:grpSpPr>
          <a:xfrm rot="0">
            <a:off x="5471331" y="5487650"/>
            <a:ext cx="3451574" cy="2938743"/>
            <a:chOff x="0" y="0"/>
            <a:chExt cx="909057" cy="773990"/>
          </a:xfrm>
        </p:grpSpPr>
        <p:sp>
          <p:nvSpPr>
            <p:cNvPr name="Freeform 7" id="7"/>
            <p:cNvSpPr/>
            <p:nvPr/>
          </p:nvSpPr>
          <p:spPr>
            <a:xfrm>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a:solidFill>
                <a:srgbClr val="000000"/>
              </a:solid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5668622" y="6489027"/>
            <a:ext cx="3058297" cy="9074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Menentukan pilihan jurusan </a:t>
            </a:r>
          </a:p>
        </p:txBody>
      </p:sp>
      <p:grpSp>
        <p:nvGrpSpPr>
          <p:cNvPr name="Group 10" id="10"/>
          <p:cNvGrpSpPr/>
          <p:nvPr/>
        </p:nvGrpSpPr>
        <p:grpSpPr>
          <a:xfrm rot="0">
            <a:off x="9365094" y="5487650"/>
            <a:ext cx="3451574" cy="2938743"/>
            <a:chOff x="0" y="0"/>
            <a:chExt cx="909057" cy="773990"/>
          </a:xfrm>
        </p:grpSpPr>
        <p:sp>
          <p:nvSpPr>
            <p:cNvPr name="Freeform 11" id="11"/>
            <p:cNvSpPr/>
            <p:nvPr/>
          </p:nvSpPr>
          <p:spPr>
            <a:xfrm>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a:solidFill>
                <a:srgbClr val="000000"/>
              </a:solidFill>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3" id="13"/>
          <p:cNvSpPr txBox="true"/>
          <p:nvPr/>
        </p:nvSpPr>
        <p:spPr>
          <a:xfrm rot="0">
            <a:off x="9561733" y="5803227"/>
            <a:ext cx="3058297" cy="22790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Evaluasi Pilihan Jurusan berdasarkan kreteria yang dimiliki</a:t>
            </a:r>
          </a:p>
        </p:txBody>
      </p:sp>
      <p:grpSp>
        <p:nvGrpSpPr>
          <p:cNvPr name="Group 14" id="14"/>
          <p:cNvGrpSpPr/>
          <p:nvPr/>
        </p:nvGrpSpPr>
        <p:grpSpPr>
          <a:xfrm rot="0">
            <a:off x="13258857" y="5487650"/>
            <a:ext cx="3451574" cy="2938743"/>
            <a:chOff x="0" y="0"/>
            <a:chExt cx="909057" cy="773990"/>
          </a:xfrm>
        </p:grpSpPr>
        <p:sp>
          <p:nvSpPr>
            <p:cNvPr name="Freeform 15" id="15"/>
            <p:cNvSpPr/>
            <p:nvPr/>
          </p:nvSpPr>
          <p:spPr>
            <a:xfrm>
              <a:off x="0" y="0"/>
              <a:ext cx="909057" cy="773990"/>
            </a:xfrm>
            <a:custGeom>
              <a:avLst/>
              <a:gdLst/>
              <a:ahLst/>
              <a:cxnLst/>
              <a:rect r="r" b="b" t="t" l="l"/>
              <a:pathLst>
                <a:path h="773990" w="909057">
                  <a:moveTo>
                    <a:pt x="76262" y="0"/>
                  </a:moveTo>
                  <a:lnTo>
                    <a:pt x="832794" y="0"/>
                  </a:lnTo>
                  <a:cubicBezTo>
                    <a:pt x="874913" y="0"/>
                    <a:pt x="909057" y="34144"/>
                    <a:pt x="909057" y="76262"/>
                  </a:cubicBezTo>
                  <a:lnTo>
                    <a:pt x="909057" y="697727"/>
                  </a:lnTo>
                  <a:cubicBezTo>
                    <a:pt x="909057" y="739846"/>
                    <a:pt x="874913" y="773990"/>
                    <a:pt x="832794" y="773990"/>
                  </a:cubicBezTo>
                  <a:lnTo>
                    <a:pt x="76262" y="773990"/>
                  </a:lnTo>
                  <a:cubicBezTo>
                    <a:pt x="56036" y="773990"/>
                    <a:pt x="36639" y="765955"/>
                    <a:pt x="22337" y="751653"/>
                  </a:cubicBezTo>
                  <a:cubicBezTo>
                    <a:pt x="8035" y="737351"/>
                    <a:pt x="0" y="717953"/>
                    <a:pt x="0" y="697727"/>
                  </a:cubicBezTo>
                  <a:lnTo>
                    <a:pt x="0" y="76262"/>
                  </a:lnTo>
                  <a:cubicBezTo>
                    <a:pt x="0" y="34144"/>
                    <a:pt x="34144" y="0"/>
                    <a:pt x="76262" y="0"/>
                  </a:cubicBezTo>
                  <a:close/>
                </a:path>
              </a:pathLst>
            </a:custGeom>
            <a:solidFill>
              <a:srgbClr val="FFFFFF"/>
            </a:solidFill>
            <a:ln w="19050">
              <a:solidFill>
                <a:srgbClr val="000000"/>
              </a:solidFill>
            </a:ln>
          </p:spPr>
        </p:sp>
        <p:sp>
          <p:nvSpPr>
            <p:cNvPr name="TextBox 16" id="16"/>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7" id="17"/>
          <p:cNvSpPr txBox="true"/>
          <p:nvPr/>
        </p:nvSpPr>
        <p:spPr>
          <a:xfrm rot="0">
            <a:off x="13455495" y="6031827"/>
            <a:ext cx="3058297" cy="182181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000000"/>
                </a:solidFill>
                <a:latin typeface="Montserrat Classic"/>
              </a:rPr>
              <a:t>Menemukan solusi untuk jurusan yang sesuai kreteria</a:t>
            </a:r>
          </a:p>
        </p:txBody>
      </p:sp>
      <p:sp>
        <p:nvSpPr>
          <p:cNvPr name="TextBox 18" id="18"/>
          <p:cNvSpPr txBox="true"/>
          <p:nvPr/>
        </p:nvSpPr>
        <p:spPr>
          <a:xfrm rot="0">
            <a:off x="1028700" y="1965382"/>
            <a:ext cx="16230600" cy="16667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metode logika untuk Sistem pendukung keputusan untuk memilih jurusan kuliah</a:t>
            </a:r>
          </a:p>
        </p:txBody>
      </p:sp>
      <p:sp>
        <p:nvSpPr>
          <p:cNvPr name="TextBox 19" id="19"/>
          <p:cNvSpPr txBox="true"/>
          <p:nvPr/>
        </p:nvSpPr>
        <p:spPr>
          <a:xfrm rot="0">
            <a:off x="1380930" y="4013180"/>
            <a:ext cx="15132863" cy="1017270"/>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000000"/>
                </a:solidFill>
                <a:latin typeface="Montserrat Classic"/>
              </a:rPr>
              <a:t>Langkah - langkah yang dilakukan dalam kecerdasan buatan untuk memilih jurusan yang sesuai dapat dilakukan seperti berikut :</a:t>
            </a:r>
          </a:p>
        </p:txBody>
      </p:sp>
      <p:pic>
        <p:nvPicPr>
          <p:cNvPr name="Picture 20" id="2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7711565"/>
            <a:ext cx="2549680" cy="2575435"/>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1536" y="3687501"/>
            <a:ext cx="3451574" cy="4658165"/>
            <a:chOff x="0" y="0"/>
            <a:chExt cx="909057" cy="1226842"/>
          </a:xfrm>
        </p:grpSpPr>
        <p:sp>
          <p:nvSpPr>
            <p:cNvPr name="Freeform 3" id="3"/>
            <p:cNvSpPr/>
            <p:nvPr/>
          </p:nvSpPr>
          <p:spPr>
            <a:xfrm>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335765" y="3687501"/>
            <a:ext cx="3451574" cy="4658165"/>
            <a:chOff x="0" y="0"/>
            <a:chExt cx="909057" cy="1226842"/>
          </a:xfrm>
        </p:grpSpPr>
        <p:sp>
          <p:nvSpPr>
            <p:cNvPr name="Freeform 6" id="6"/>
            <p:cNvSpPr/>
            <p:nvPr/>
          </p:nvSpPr>
          <p:spPr>
            <a:xfrm>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3202879" y="3687501"/>
            <a:ext cx="3451574" cy="4658165"/>
            <a:chOff x="0" y="0"/>
            <a:chExt cx="909057" cy="1226842"/>
          </a:xfrm>
        </p:grpSpPr>
        <p:sp>
          <p:nvSpPr>
            <p:cNvPr name="Freeform 9" id="9"/>
            <p:cNvSpPr/>
            <p:nvPr/>
          </p:nvSpPr>
          <p:spPr>
            <a:xfrm>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5468650" y="3687501"/>
            <a:ext cx="3451574" cy="4658165"/>
            <a:chOff x="0" y="0"/>
            <a:chExt cx="909057" cy="1226842"/>
          </a:xfrm>
        </p:grpSpPr>
        <p:sp>
          <p:nvSpPr>
            <p:cNvPr name="Freeform 12" id="12"/>
            <p:cNvSpPr/>
            <p:nvPr/>
          </p:nvSpPr>
          <p:spPr>
            <a:xfrm>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2001393" y="4143778"/>
            <a:ext cx="2657633" cy="22790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 1.</a:t>
            </a:r>
          </a:p>
          <a:p>
            <a:pPr algn="ctr" marL="0" indent="0" lvl="0">
              <a:lnSpc>
                <a:spcPts val="3639"/>
              </a:lnSpc>
              <a:spcBef>
                <a:spcPct val="0"/>
              </a:spcBef>
            </a:pPr>
            <a:r>
              <a:rPr lang="en-US" sz="2799">
                <a:solidFill>
                  <a:srgbClr val="000000"/>
                </a:solidFill>
                <a:latin typeface="Montserrat Classic Bold"/>
              </a:rPr>
              <a:t>Apakah kamu memilki nilai matematika yang tinggi? </a:t>
            </a:r>
          </a:p>
        </p:txBody>
      </p:sp>
      <p:sp>
        <p:nvSpPr>
          <p:cNvPr name="TextBox 15" id="15"/>
          <p:cNvSpPr txBox="true"/>
          <p:nvPr/>
        </p:nvSpPr>
        <p:spPr>
          <a:xfrm rot="0">
            <a:off x="9732736" y="4143778"/>
            <a:ext cx="2657633" cy="22790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3. </a:t>
            </a:r>
          </a:p>
          <a:p>
            <a:pPr algn="ctr" marL="0" indent="0" lvl="0">
              <a:lnSpc>
                <a:spcPts val="3639"/>
              </a:lnSpc>
              <a:spcBef>
                <a:spcPct val="0"/>
              </a:spcBef>
            </a:pPr>
            <a:r>
              <a:rPr lang="en-US" sz="2799">
                <a:solidFill>
                  <a:srgbClr val="000000"/>
                </a:solidFill>
                <a:latin typeface="Montserrat Classic Bold"/>
              </a:rPr>
              <a:t>apakah kamu memilki nilai ekonomi yang tinggi?</a:t>
            </a:r>
          </a:p>
        </p:txBody>
      </p:sp>
      <p:sp>
        <p:nvSpPr>
          <p:cNvPr name="TextBox 16" id="16"/>
          <p:cNvSpPr txBox="true"/>
          <p:nvPr/>
        </p:nvSpPr>
        <p:spPr>
          <a:xfrm rot="0">
            <a:off x="9539350" y="7443629"/>
            <a:ext cx="3044404" cy="3771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Ya</a:t>
            </a:r>
          </a:p>
        </p:txBody>
      </p:sp>
      <p:sp>
        <p:nvSpPr>
          <p:cNvPr name="TextBox 17" id="17"/>
          <p:cNvSpPr txBox="true"/>
          <p:nvPr/>
        </p:nvSpPr>
        <p:spPr>
          <a:xfrm rot="0">
            <a:off x="13599850" y="4143778"/>
            <a:ext cx="2657633" cy="31934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4.</a:t>
            </a:r>
          </a:p>
          <a:p>
            <a:pPr algn="ctr" marL="0" indent="0" lvl="0">
              <a:lnSpc>
                <a:spcPts val="3639"/>
              </a:lnSpc>
              <a:spcBef>
                <a:spcPct val="0"/>
              </a:spcBef>
            </a:pPr>
            <a:r>
              <a:rPr lang="en-US" sz="2799">
                <a:solidFill>
                  <a:srgbClr val="000000"/>
                </a:solidFill>
                <a:latin typeface="Montserrat Classic Bold"/>
              </a:rPr>
              <a:t>Apakah kamu menyukai kegiatan yang berhubungan dengan teknologi? </a:t>
            </a:r>
          </a:p>
        </p:txBody>
      </p:sp>
      <p:sp>
        <p:nvSpPr>
          <p:cNvPr name="TextBox 18" id="18"/>
          <p:cNvSpPr txBox="true"/>
          <p:nvPr/>
        </p:nvSpPr>
        <p:spPr>
          <a:xfrm rot="0">
            <a:off x="13406464" y="7443629"/>
            <a:ext cx="3044404" cy="3771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Ya</a:t>
            </a:r>
          </a:p>
        </p:txBody>
      </p:sp>
      <p:sp>
        <p:nvSpPr>
          <p:cNvPr name="TextBox 19" id="19"/>
          <p:cNvSpPr txBox="true"/>
          <p:nvPr/>
        </p:nvSpPr>
        <p:spPr>
          <a:xfrm rot="0">
            <a:off x="4656140" y="1416150"/>
            <a:ext cx="8975721" cy="857173"/>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Pertanyaan</a:t>
            </a:r>
          </a:p>
        </p:txBody>
      </p:sp>
      <p:sp>
        <p:nvSpPr>
          <p:cNvPr name="TextBox 20" id="20"/>
          <p:cNvSpPr txBox="true"/>
          <p:nvPr/>
        </p:nvSpPr>
        <p:spPr>
          <a:xfrm rot="0">
            <a:off x="5858982" y="4143778"/>
            <a:ext cx="2657633" cy="22790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2. </a:t>
            </a:r>
          </a:p>
          <a:p>
            <a:pPr algn="ctr" marL="0" indent="0" lvl="0">
              <a:lnSpc>
                <a:spcPts val="3639"/>
              </a:lnSpc>
              <a:spcBef>
                <a:spcPct val="0"/>
              </a:spcBef>
            </a:pPr>
            <a:r>
              <a:rPr lang="en-US" sz="2799">
                <a:solidFill>
                  <a:srgbClr val="000000"/>
                </a:solidFill>
                <a:latin typeface="Montserrat Classic Bold"/>
              </a:rPr>
              <a:t>apakah kamu memilki nilai fisika yang tinggi?</a:t>
            </a:r>
          </a:p>
        </p:txBody>
      </p:sp>
      <p:sp>
        <p:nvSpPr>
          <p:cNvPr name="TextBox 21" id="21"/>
          <p:cNvSpPr txBox="true"/>
          <p:nvPr/>
        </p:nvSpPr>
        <p:spPr>
          <a:xfrm rot="0">
            <a:off x="5665692" y="7443629"/>
            <a:ext cx="3044213" cy="3771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Tidak</a:t>
            </a:r>
          </a:p>
        </p:txBody>
      </p:sp>
      <p:sp>
        <p:nvSpPr>
          <p:cNvPr name="TextBox 22" id="22"/>
          <p:cNvSpPr txBox="true"/>
          <p:nvPr/>
        </p:nvSpPr>
        <p:spPr>
          <a:xfrm rot="0">
            <a:off x="1805217" y="7443629"/>
            <a:ext cx="3044213" cy="3771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Ya</a:t>
            </a:r>
          </a:p>
        </p:txBody>
      </p:sp>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54190" y="276087"/>
            <a:ext cx="3073133" cy="3000146"/>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01536" y="3687501"/>
            <a:ext cx="3451574" cy="4658165"/>
            <a:chOff x="0" y="0"/>
            <a:chExt cx="909057" cy="1226842"/>
          </a:xfrm>
        </p:grpSpPr>
        <p:sp>
          <p:nvSpPr>
            <p:cNvPr name="Freeform 3" id="3"/>
            <p:cNvSpPr/>
            <p:nvPr/>
          </p:nvSpPr>
          <p:spPr>
            <a:xfrm>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9335765" y="3687501"/>
            <a:ext cx="3451574" cy="4658165"/>
            <a:chOff x="0" y="0"/>
            <a:chExt cx="909057" cy="1226842"/>
          </a:xfrm>
        </p:grpSpPr>
        <p:sp>
          <p:nvSpPr>
            <p:cNvPr name="Freeform 6" id="6"/>
            <p:cNvSpPr/>
            <p:nvPr/>
          </p:nvSpPr>
          <p:spPr>
            <a:xfrm>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3202879" y="3687501"/>
            <a:ext cx="3451574" cy="4658165"/>
            <a:chOff x="0" y="0"/>
            <a:chExt cx="909057" cy="1226842"/>
          </a:xfrm>
        </p:grpSpPr>
        <p:sp>
          <p:nvSpPr>
            <p:cNvPr name="Freeform 9" id="9"/>
            <p:cNvSpPr/>
            <p:nvPr/>
          </p:nvSpPr>
          <p:spPr>
            <a:xfrm>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5468650" y="3687501"/>
            <a:ext cx="3451574" cy="4658165"/>
            <a:chOff x="0" y="0"/>
            <a:chExt cx="909057" cy="1226842"/>
          </a:xfrm>
        </p:grpSpPr>
        <p:sp>
          <p:nvSpPr>
            <p:cNvPr name="Freeform 12" id="12"/>
            <p:cNvSpPr/>
            <p:nvPr/>
          </p:nvSpPr>
          <p:spPr>
            <a:xfrm>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4" id="14"/>
          <p:cNvSpPr txBox="true"/>
          <p:nvPr/>
        </p:nvSpPr>
        <p:spPr>
          <a:xfrm rot="0">
            <a:off x="1607308" y="4143778"/>
            <a:ext cx="3445803" cy="36506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 5.</a:t>
            </a:r>
          </a:p>
          <a:p>
            <a:pPr algn="ctr">
              <a:lnSpc>
                <a:spcPts val="3639"/>
              </a:lnSpc>
            </a:pPr>
            <a:r>
              <a:rPr lang="en-US" sz="2799">
                <a:solidFill>
                  <a:srgbClr val="000000"/>
                </a:solidFill>
                <a:latin typeface="Montserrat Classic Bold"/>
              </a:rPr>
              <a:t>Apakah kamu menyukai kegiatan yang berhubungan dengan bisnis dan manajemen? </a:t>
            </a:r>
          </a:p>
          <a:p>
            <a:pPr algn="ctr" marL="0" indent="0" lvl="0">
              <a:lnSpc>
                <a:spcPts val="3639"/>
              </a:lnSpc>
              <a:spcBef>
                <a:spcPct val="0"/>
              </a:spcBef>
            </a:pPr>
          </a:p>
        </p:txBody>
      </p:sp>
      <p:sp>
        <p:nvSpPr>
          <p:cNvPr name="TextBox 15" id="15"/>
          <p:cNvSpPr txBox="true"/>
          <p:nvPr/>
        </p:nvSpPr>
        <p:spPr>
          <a:xfrm rot="0">
            <a:off x="9732736" y="4143778"/>
            <a:ext cx="2657633" cy="31934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7.</a:t>
            </a:r>
          </a:p>
          <a:p>
            <a:pPr algn="ctr">
              <a:lnSpc>
                <a:spcPts val="3639"/>
              </a:lnSpc>
            </a:pPr>
            <a:r>
              <a:rPr lang="en-US" sz="2799">
                <a:solidFill>
                  <a:srgbClr val="000000"/>
                </a:solidFill>
                <a:latin typeface="Montserrat Classic Bold"/>
              </a:rPr>
              <a:t>Apakah kamu memiliki kemampuan komunikasi yang baik? </a:t>
            </a:r>
          </a:p>
          <a:p>
            <a:pPr algn="ctr" marL="0" indent="0" lvl="0">
              <a:lnSpc>
                <a:spcPts val="3639"/>
              </a:lnSpc>
              <a:spcBef>
                <a:spcPct val="0"/>
              </a:spcBef>
            </a:pPr>
          </a:p>
        </p:txBody>
      </p:sp>
      <p:sp>
        <p:nvSpPr>
          <p:cNvPr name="TextBox 16" id="16"/>
          <p:cNvSpPr txBox="true"/>
          <p:nvPr/>
        </p:nvSpPr>
        <p:spPr>
          <a:xfrm rot="0">
            <a:off x="9539350" y="7443629"/>
            <a:ext cx="3044404" cy="3771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Ya</a:t>
            </a:r>
          </a:p>
        </p:txBody>
      </p:sp>
      <p:sp>
        <p:nvSpPr>
          <p:cNvPr name="TextBox 17" id="17"/>
          <p:cNvSpPr txBox="true"/>
          <p:nvPr/>
        </p:nvSpPr>
        <p:spPr>
          <a:xfrm rot="0">
            <a:off x="13599850" y="4143778"/>
            <a:ext cx="2657633" cy="31934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8.</a:t>
            </a:r>
          </a:p>
          <a:p>
            <a:pPr algn="ctr">
              <a:lnSpc>
                <a:spcPts val="3639"/>
              </a:lnSpc>
            </a:pPr>
            <a:r>
              <a:rPr lang="en-US" sz="2799">
                <a:solidFill>
                  <a:srgbClr val="000000"/>
                </a:solidFill>
                <a:latin typeface="Montserrat Classic Bold"/>
              </a:rPr>
              <a:t>Apakah kamu menyukai pekerjaan pada bidang programer?</a:t>
            </a:r>
          </a:p>
          <a:p>
            <a:pPr algn="ctr" marL="0" indent="0" lvl="0">
              <a:lnSpc>
                <a:spcPts val="3639"/>
              </a:lnSpc>
              <a:spcBef>
                <a:spcPct val="0"/>
              </a:spcBef>
            </a:pPr>
          </a:p>
        </p:txBody>
      </p:sp>
      <p:sp>
        <p:nvSpPr>
          <p:cNvPr name="TextBox 18" id="18"/>
          <p:cNvSpPr txBox="true"/>
          <p:nvPr/>
        </p:nvSpPr>
        <p:spPr>
          <a:xfrm rot="0">
            <a:off x="13406464" y="7443629"/>
            <a:ext cx="3044404" cy="3771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Tidak</a:t>
            </a:r>
          </a:p>
        </p:txBody>
      </p:sp>
      <p:sp>
        <p:nvSpPr>
          <p:cNvPr name="TextBox 19" id="19"/>
          <p:cNvSpPr txBox="true"/>
          <p:nvPr/>
        </p:nvSpPr>
        <p:spPr>
          <a:xfrm rot="0">
            <a:off x="4656140" y="1416150"/>
            <a:ext cx="8975721" cy="857173"/>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Pertanyaan</a:t>
            </a:r>
          </a:p>
        </p:txBody>
      </p:sp>
      <p:sp>
        <p:nvSpPr>
          <p:cNvPr name="TextBox 20" id="20"/>
          <p:cNvSpPr txBox="true"/>
          <p:nvPr/>
        </p:nvSpPr>
        <p:spPr>
          <a:xfrm rot="0">
            <a:off x="5455372" y="4143778"/>
            <a:ext cx="3464853" cy="3650615"/>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6.</a:t>
            </a:r>
          </a:p>
          <a:p>
            <a:pPr algn="ctr">
              <a:lnSpc>
                <a:spcPts val="3639"/>
              </a:lnSpc>
            </a:pPr>
            <a:r>
              <a:rPr lang="en-US" sz="2799">
                <a:solidFill>
                  <a:srgbClr val="000000"/>
                </a:solidFill>
                <a:latin typeface="Montserrat Classic Bold"/>
              </a:rPr>
              <a:t>Apakah kamu memilki kemampuan memecahkan masalah logika yang baik?</a:t>
            </a:r>
          </a:p>
          <a:p>
            <a:pPr algn="ctr" marL="0" indent="0" lvl="0">
              <a:lnSpc>
                <a:spcPts val="3639"/>
              </a:lnSpc>
              <a:spcBef>
                <a:spcPct val="0"/>
              </a:spcBef>
            </a:pPr>
          </a:p>
        </p:txBody>
      </p:sp>
      <p:sp>
        <p:nvSpPr>
          <p:cNvPr name="TextBox 21" id="21"/>
          <p:cNvSpPr txBox="true"/>
          <p:nvPr/>
        </p:nvSpPr>
        <p:spPr>
          <a:xfrm rot="0">
            <a:off x="5665692" y="7443629"/>
            <a:ext cx="3044213" cy="3771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Ya</a:t>
            </a:r>
          </a:p>
        </p:txBody>
      </p:sp>
      <p:sp>
        <p:nvSpPr>
          <p:cNvPr name="TextBox 22" id="22"/>
          <p:cNvSpPr txBox="true"/>
          <p:nvPr/>
        </p:nvSpPr>
        <p:spPr>
          <a:xfrm rot="0">
            <a:off x="1805217" y="7443629"/>
            <a:ext cx="3044213" cy="37719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Ya</a:t>
            </a:r>
          </a:p>
        </p:txBody>
      </p:sp>
      <p:pic>
        <p:nvPicPr>
          <p:cNvPr name="Picture 23" id="2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198571" y="7337193"/>
            <a:ext cx="3089429" cy="3116700"/>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656140" y="1416150"/>
            <a:ext cx="8975721" cy="857173"/>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Pertanyaan</a:t>
            </a:r>
          </a:p>
        </p:txBody>
      </p:sp>
      <p:sp>
        <p:nvSpPr>
          <p:cNvPr name="TextBox 3" id="3"/>
          <p:cNvSpPr txBox="true"/>
          <p:nvPr/>
        </p:nvSpPr>
        <p:spPr>
          <a:xfrm rot="0">
            <a:off x="1028700" y="7675941"/>
            <a:ext cx="16230600" cy="2220781"/>
          </a:xfrm>
          <a:prstGeom prst="rect">
            <a:avLst/>
          </a:prstGeom>
        </p:spPr>
        <p:txBody>
          <a:bodyPr anchor="t" rtlCol="false" tIns="0" lIns="0" bIns="0" rIns="0">
            <a:spAutoFit/>
          </a:bodyPr>
          <a:lstStyle/>
          <a:p>
            <a:pPr algn="ctr">
              <a:lnSpc>
                <a:spcPts val="2942"/>
              </a:lnSpc>
            </a:pPr>
            <a:r>
              <a:rPr lang="en-US" sz="1961">
                <a:solidFill>
                  <a:srgbClr val="000000"/>
                </a:solidFill>
                <a:latin typeface="Montserrat Classic"/>
              </a:rPr>
              <a:t>10 pertanyaan yang mengarah ke rekomendasi untuk memilih jurusan Sistem informasi. untuk skema pertanyaannya yaitu akan mengikuti jawaban dari pertanyaan yang telah diajukan terlebih dahulu. contohnya pertanyaan pertama mengenai nilai matematika yang tinggi, jika user menjawab iya maka pertanyaan selanjutnya akan menampilkan pertanyaan yang berhubungan dengan matematika, seperti nilai fisika dan ekonomi. jika user menjawab tidak maka pertanyaan selanjutnya akan menampilkan pertanyaan yang tidak berhubungan dengan matematika seperti seni dll.</a:t>
            </a:r>
          </a:p>
          <a:p>
            <a:pPr algn="ctr" marL="0" indent="0" lvl="0">
              <a:lnSpc>
                <a:spcPts val="2942"/>
              </a:lnSpc>
              <a:spcBef>
                <a:spcPct val="0"/>
              </a:spcBef>
            </a:pPr>
          </a:p>
        </p:txBody>
      </p:sp>
      <p:grpSp>
        <p:nvGrpSpPr>
          <p:cNvPr name="Group 4" id="4"/>
          <p:cNvGrpSpPr/>
          <p:nvPr/>
        </p:nvGrpSpPr>
        <p:grpSpPr>
          <a:xfrm rot="0">
            <a:off x="5517820" y="2678887"/>
            <a:ext cx="7252359" cy="4658165"/>
            <a:chOff x="0" y="0"/>
            <a:chExt cx="9669812" cy="6210886"/>
          </a:xfrm>
        </p:grpSpPr>
        <p:grpSp>
          <p:nvGrpSpPr>
            <p:cNvPr name="Group 5" id="5"/>
            <p:cNvGrpSpPr/>
            <p:nvPr/>
          </p:nvGrpSpPr>
          <p:grpSpPr>
            <a:xfrm rot="0">
              <a:off x="5067713" y="0"/>
              <a:ext cx="4602099" cy="6210886"/>
              <a:chOff x="0" y="0"/>
              <a:chExt cx="909057" cy="1226842"/>
            </a:xfrm>
          </p:grpSpPr>
          <p:sp>
            <p:nvSpPr>
              <p:cNvPr name="Freeform 6" id="6"/>
              <p:cNvSpPr/>
              <p:nvPr/>
            </p:nvSpPr>
            <p:spPr>
              <a:xfrm>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8" id="8"/>
            <p:cNvSpPr txBox="true"/>
            <p:nvPr/>
          </p:nvSpPr>
          <p:spPr>
            <a:xfrm rot="0">
              <a:off x="5050008" y="617894"/>
              <a:ext cx="4619804" cy="5467562"/>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10.</a:t>
              </a:r>
            </a:p>
            <a:p>
              <a:pPr algn="ctr">
                <a:lnSpc>
                  <a:spcPts val="3639"/>
                </a:lnSpc>
              </a:pPr>
              <a:r>
                <a:rPr lang="en-US" sz="2799">
                  <a:solidFill>
                    <a:srgbClr val="000000"/>
                  </a:solidFill>
                  <a:latin typeface="Montserrat Classic Bold"/>
                </a:rPr>
                <a:t>Apakah kamu menyukai pekerjaan pada bidang manajemen teknologi?</a:t>
              </a:r>
            </a:p>
            <a:p>
              <a:pPr algn="ctr">
                <a:lnSpc>
                  <a:spcPts val="3639"/>
                </a:lnSpc>
              </a:pPr>
            </a:p>
            <a:p>
              <a:pPr algn="ctr" marL="0" indent="0" lvl="0">
                <a:lnSpc>
                  <a:spcPts val="3639"/>
                </a:lnSpc>
                <a:spcBef>
                  <a:spcPct val="0"/>
                </a:spcBef>
              </a:pPr>
            </a:p>
          </p:txBody>
        </p:sp>
        <p:sp>
          <p:nvSpPr>
            <p:cNvPr name="TextBox 9" id="9"/>
            <p:cNvSpPr txBox="true"/>
            <p:nvPr/>
          </p:nvSpPr>
          <p:spPr>
            <a:xfrm rot="0">
              <a:off x="5330435" y="5027220"/>
              <a:ext cx="4058951" cy="48387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Ya</a:t>
              </a:r>
            </a:p>
          </p:txBody>
        </p:sp>
        <p:grpSp>
          <p:nvGrpSpPr>
            <p:cNvPr name="Group 10" id="10"/>
            <p:cNvGrpSpPr/>
            <p:nvPr/>
          </p:nvGrpSpPr>
          <p:grpSpPr>
            <a:xfrm rot="0">
              <a:off x="0" y="0"/>
              <a:ext cx="4602099" cy="6210886"/>
              <a:chOff x="0" y="0"/>
              <a:chExt cx="909057" cy="1226842"/>
            </a:xfrm>
          </p:grpSpPr>
          <p:sp>
            <p:nvSpPr>
              <p:cNvPr name="Freeform 11" id="11"/>
              <p:cNvSpPr/>
              <p:nvPr/>
            </p:nvSpPr>
            <p:spPr>
              <a:xfrm>
                <a:off x="0" y="0"/>
                <a:ext cx="909057" cy="1226842"/>
              </a:xfrm>
              <a:custGeom>
                <a:avLst/>
                <a:gdLst/>
                <a:ahLst/>
                <a:cxnLst/>
                <a:rect r="r" b="b" t="t" l="l"/>
                <a:pathLst>
                  <a:path h="1226842" w="909057">
                    <a:moveTo>
                      <a:pt x="76262" y="0"/>
                    </a:moveTo>
                    <a:lnTo>
                      <a:pt x="832794" y="0"/>
                    </a:lnTo>
                    <a:cubicBezTo>
                      <a:pt x="874913" y="0"/>
                      <a:pt x="909057" y="34144"/>
                      <a:pt x="909057" y="76262"/>
                    </a:cubicBezTo>
                    <a:lnTo>
                      <a:pt x="909057" y="1150579"/>
                    </a:lnTo>
                    <a:cubicBezTo>
                      <a:pt x="909057" y="1192698"/>
                      <a:pt x="874913" y="1226842"/>
                      <a:pt x="832794" y="1226842"/>
                    </a:cubicBezTo>
                    <a:lnTo>
                      <a:pt x="76262" y="1226842"/>
                    </a:lnTo>
                    <a:cubicBezTo>
                      <a:pt x="34144" y="1226842"/>
                      <a:pt x="0" y="1192698"/>
                      <a:pt x="0" y="1150579"/>
                    </a:cubicBezTo>
                    <a:lnTo>
                      <a:pt x="0" y="76262"/>
                    </a:lnTo>
                    <a:cubicBezTo>
                      <a:pt x="0" y="34144"/>
                      <a:pt x="34144" y="0"/>
                      <a:pt x="76262" y="0"/>
                    </a:cubicBezTo>
                    <a:close/>
                  </a:path>
                </a:pathLst>
              </a:custGeom>
              <a:solidFill>
                <a:srgbClr val="CADDFF"/>
              </a:solidFill>
              <a:ln w="19050">
                <a:solidFill>
                  <a:srgbClr val="000000"/>
                </a:solidFill>
              </a:ln>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3" id="13"/>
            <p:cNvSpPr txBox="true"/>
            <p:nvPr/>
          </p:nvSpPr>
          <p:spPr>
            <a:xfrm rot="0">
              <a:off x="7696" y="617894"/>
              <a:ext cx="4594404" cy="4857962"/>
            </a:xfrm>
            <a:prstGeom prst="rect">
              <a:avLst/>
            </a:prstGeom>
          </p:spPr>
          <p:txBody>
            <a:bodyPr anchor="t" rtlCol="false" tIns="0" lIns="0" bIns="0" rIns="0">
              <a:spAutoFit/>
            </a:bodyPr>
            <a:lstStyle/>
            <a:p>
              <a:pPr algn="ctr">
                <a:lnSpc>
                  <a:spcPts val="3639"/>
                </a:lnSpc>
              </a:pPr>
              <a:r>
                <a:rPr lang="en-US" sz="2799">
                  <a:solidFill>
                    <a:srgbClr val="000000"/>
                  </a:solidFill>
                  <a:latin typeface="Montserrat Classic Bold"/>
                </a:rPr>
                <a:t> 9.</a:t>
              </a:r>
            </a:p>
            <a:p>
              <a:pPr algn="ctr">
                <a:lnSpc>
                  <a:spcPts val="3639"/>
                </a:lnSpc>
              </a:pPr>
              <a:r>
                <a:rPr lang="en-US" sz="2799">
                  <a:solidFill>
                    <a:srgbClr val="000000"/>
                  </a:solidFill>
                  <a:latin typeface="Montserrat Classic Bold"/>
                </a:rPr>
                <a:t>Apakah kamu menyukai pekerjaan pada bidang pengolahan data?</a:t>
              </a:r>
            </a:p>
            <a:p>
              <a:pPr algn="ctr">
                <a:lnSpc>
                  <a:spcPts val="3639"/>
                </a:lnSpc>
              </a:pPr>
            </a:p>
            <a:p>
              <a:pPr algn="ctr" marL="0" indent="0" lvl="0">
                <a:lnSpc>
                  <a:spcPts val="3639"/>
                </a:lnSpc>
                <a:spcBef>
                  <a:spcPct val="0"/>
                </a:spcBef>
              </a:pPr>
            </a:p>
          </p:txBody>
        </p:sp>
        <p:sp>
          <p:nvSpPr>
            <p:cNvPr name="TextBox 14" id="14"/>
            <p:cNvSpPr txBox="true"/>
            <p:nvPr/>
          </p:nvSpPr>
          <p:spPr>
            <a:xfrm rot="0">
              <a:off x="271574" y="5027220"/>
              <a:ext cx="4058951" cy="483870"/>
            </a:xfrm>
            <a:prstGeom prst="rect">
              <a:avLst/>
            </a:prstGeom>
          </p:spPr>
          <p:txBody>
            <a:bodyPr anchor="t" rtlCol="false" tIns="0" lIns="0" bIns="0" rIns="0">
              <a:spAutoFit/>
            </a:bodyPr>
            <a:lstStyle/>
            <a:p>
              <a:pPr algn="ctr" marL="0" indent="0" lvl="0">
                <a:lnSpc>
                  <a:spcPts val="3150"/>
                </a:lnSpc>
                <a:spcBef>
                  <a:spcPct val="0"/>
                </a:spcBef>
              </a:pPr>
              <a:r>
                <a:rPr lang="en-US" sz="2100">
                  <a:solidFill>
                    <a:srgbClr val="000000"/>
                  </a:solidFill>
                  <a:latin typeface="Montserrat"/>
                </a:rPr>
                <a:t>Tidak</a:t>
              </a:r>
            </a:p>
          </p:txBody>
        </p:sp>
      </p:gr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075895" y="460892"/>
            <a:ext cx="3629401" cy="3624864"/>
          </a:xfrm>
          <a:prstGeom prst="rect">
            <a:avLst/>
          </a:prstGeom>
        </p:spPr>
      </p:pic>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479F7"/>
        </a:solidFill>
      </p:bgPr>
    </p:bg>
    <p:spTree>
      <p:nvGrpSpPr>
        <p:cNvPr id="1" name=""/>
        <p:cNvGrpSpPr/>
        <p:nvPr/>
      </p:nvGrpSpPr>
      <p:grpSpPr>
        <a:xfrm>
          <a:off x="0" y="0"/>
          <a:ext cx="0" cy="0"/>
          <a:chOff x="0" y="0"/>
          <a:chExt cx="0" cy="0"/>
        </a:xfrm>
      </p:grpSpPr>
      <p:grpSp>
        <p:nvGrpSpPr>
          <p:cNvPr name="Group 2" id="2"/>
          <p:cNvGrpSpPr/>
          <p:nvPr/>
        </p:nvGrpSpPr>
        <p:grpSpPr>
          <a:xfrm rot="0">
            <a:off x="714127" y="683475"/>
            <a:ext cx="16859746" cy="8920050"/>
            <a:chOff x="0" y="0"/>
            <a:chExt cx="4440427" cy="2349314"/>
          </a:xfrm>
        </p:grpSpPr>
        <p:sp>
          <p:nvSpPr>
            <p:cNvPr name="Freeform 3" id="3"/>
            <p:cNvSpPr/>
            <p:nvPr/>
          </p:nvSpPr>
          <p:spPr>
            <a:xfrm>
              <a:off x="0" y="0"/>
              <a:ext cx="4440427" cy="2349314"/>
            </a:xfrm>
            <a:custGeom>
              <a:avLst/>
              <a:gdLst/>
              <a:ahLst/>
              <a:cxnLst/>
              <a:rect r="r" b="b" t="t" l="l"/>
              <a:pathLst>
                <a:path h="2349314" w="4440427">
                  <a:moveTo>
                    <a:pt x="15613" y="0"/>
                  </a:moveTo>
                  <a:lnTo>
                    <a:pt x="4424814" y="0"/>
                  </a:lnTo>
                  <a:cubicBezTo>
                    <a:pt x="4428955" y="0"/>
                    <a:pt x="4432926" y="1645"/>
                    <a:pt x="4435854" y="4573"/>
                  </a:cubicBezTo>
                  <a:cubicBezTo>
                    <a:pt x="4438782" y="7501"/>
                    <a:pt x="4440427" y="11472"/>
                    <a:pt x="4440427" y="15613"/>
                  </a:cubicBezTo>
                  <a:lnTo>
                    <a:pt x="4440427" y="2333701"/>
                  </a:lnTo>
                  <a:cubicBezTo>
                    <a:pt x="4440427" y="2337842"/>
                    <a:pt x="4438782" y="2341813"/>
                    <a:pt x="4435854" y="2344741"/>
                  </a:cubicBezTo>
                  <a:cubicBezTo>
                    <a:pt x="4432926" y="2347669"/>
                    <a:pt x="4428955" y="2349314"/>
                    <a:pt x="4424814" y="2349314"/>
                  </a:cubicBezTo>
                  <a:lnTo>
                    <a:pt x="15613" y="2349314"/>
                  </a:lnTo>
                  <a:cubicBezTo>
                    <a:pt x="11472" y="2349314"/>
                    <a:pt x="7501" y="2347669"/>
                    <a:pt x="4573" y="2344741"/>
                  </a:cubicBezTo>
                  <a:cubicBezTo>
                    <a:pt x="1645" y="2341813"/>
                    <a:pt x="0" y="2337842"/>
                    <a:pt x="0" y="2333701"/>
                  </a:cubicBezTo>
                  <a:lnTo>
                    <a:pt x="0" y="15613"/>
                  </a:lnTo>
                  <a:cubicBezTo>
                    <a:pt x="0" y="11472"/>
                    <a:pt x="1645" y="7501"/>
                    <a:pt x="4573" y="4573"/>
                  </a:cubicBezTo>
                  <a:cubicBezTo>
                    <a:pt x="7501" y="1645"/>
                    <a:pt x="11472" y="0"/>
                    <a:pt x="15613" y="0"/>
                  </a:cubicBezTo>
                  <a:close/>
                </a:path>
              </a:pathLst>
            </a:custGeom>
            <a:solidFill>
              <a:srgbClr val="FFFFFF"/>
            </a:solidFill>
            <a:ln w="19050">
              <a:solidFill>
                <a:srgbClr val="000000"/>
              </a:solidFill>
            </a:ln>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064706" y="4818825"/>
            <a:ext cx="7194594" cy="1435107"/>
          </a:xfrm>
          <a:prstGeom prst="rect">
            <a:avLst/>
          </a:prstGeom>
        </p:spPr>
        <p:txBody>
          <a:bodyPr anchor="t" rtlCol="false" tIns="0" lIns="0" bIns="0" rIns="0">
            <a:spAutoFit/>
          </a:bodyPr>
          <a:lstStyle/>
          <a:p>
            <a:pPr>
              <a:lnSpc>
                <a:spcPts val="10588"/>
              </a:lnSpc>
            </a:pPr>
            <a:r>
              <a:rPr lang="en-US" sz="11264">
                <a:solidFill>
                  <a:srgbClr val="000000"/>
                </a:solidFill>
                <a:latin typeface="Bebas Neue Bold"/>
              </a:rPr>
              <a:t>TERIMA KASIH</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75495" y="1063912"/>
            <a:ext cx="7868505" cy="8159176"/>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0081" y="3153657"/>
            <a:ext cx="4819242" cy="5116647"/>
          </a:xfrm>
          <a:prstGeom prst="rect">
            <a:avLst/>
          </a:prstGeom>
        </p:spPr>
      </p:pic>
      <p:grpSp>
        <p:nvGrpSpPr>
          <p:cNvPr name="Group 3" id="3"/>
          <p:cNvGrpSpPr/>
          <p:nvPr/>
        </p:nvGrpSpPr>
        <p:grpSpPr>
          <a:xfrm rot="0">
            <a:off x="6912061" y="4054943"/>
            <a:ext cx="606028" cy="606028"/>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5" id="5"/>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6" id="6"/>
          <p:cNvGrpSpPr/>
          <p:nvPr/>
        </p:nvGrpSpPr>
        <p:grpSpPr>
          <a:xfrm rot="0">
            <a:off x="6912061" y="5078611"/>
            <a:ext cx="606028" cy="606028"/>
            <a:chOff x="0" y="0"/>
            <a:chExt cx="812800" cy="812800"/>
          </a:xfrm>
        </p:grpSpPr>
        <p:sp>
          <p:nvSpPr>
            <p:cNvPr name="Freeform 7" id="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8" id="8"/>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9" id="9"/>
          <p:cNvGrpSpPr/>
          <p:nvPr/>
        </p:nvGrpSpPr>
        <p:grpSpPr>
          <a:xfrm rot="0">
            <a:off x="6912061" y="6103739"/>
            <a:ext cx="606028" cy="606028"/>
            <a:chOff x="0" y="0"/>
            <a:chExt cx="812800" cy="812800"/>
          </a:xfrm>
        </p:grpSpPr>
        <p:sp>
          <p:nvSpPr>
            <p:cNvPr name="Freeform 10" id="1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w="19050">
              <a:solidFill>
                <a:srgbClr val="000000"/>
              </a:solidFill>
            </a:ln>
          </p:spPr>
        </p:sp>
        <p:sp>
          <p:nvSpPr>
            <p:cNvPr name="TextBox 11" id="11"/>
            <p:cNvSpPr txBox="true"/>
            <p:nvPr/>
          </p:nvSpPr>
          <p:spPr>
            <a:xfrm>
              <a:off x="76200" y="38100"/>
              <a:ext cx="660400" cy="698500"/>
            </a:xfrm>
            <a:prstGeom prst="rect">
              <a:avLst/>
            </a:prstGeom>
          </p:spPr>
          <p:txBody>
            <a:bodyPr anchor="ctr" rtlCol="false" tIns="53368" lIns="53368" bIns="53368" rIns="53368"/>
            <a:lstStyle/>
            <a:p>
              <a:pPr algn="ctr">
                <a:lnSpc>
                  <a:spcPts val="2659"/>
                </a:lnSpc>
              </a:pPr>
            </a:p>
          </p:txBody>
        </p:sp>
      </p:grpSp>
      <p:grpSp>
        <p:nvGrpSpPr>
          <p:cNvPr name="Group 12" id="12"/>
          <p:cNvGrpSpPr/>
          <p:nvPr/>
        </p:nvGrpSpPr>
        <p:grpSpPr>
          <a:xfrm rot="0">
            <a:off x="5198654" y="2249108"/>
            <a:ext cx="7018150" cy="149412"/>
            <a:chOff x="0" y="0"/>
            <a:chExt cx="1848402" cy="39351"/>
          </a:xfrm>
        </p:grpSpPr>
        <p:sp>
          <p:nvSpPr>
            <p:cNvPr name="Freeform 13" id="13"/>
            <p:cNvSpPr/>
            <p:nvPr/>
          </p:nvSpPr>
          <p:spPr>
            <a:xfrm>
              <a:off x="0" y="0"/>
              <a:ext cx="1848402" cy="39351"/>
            </a:xfrm>
            <a:custGeom>
              <a:avLst/>
              <a:gdLst/>
              <a:ahLst/>
              <a:cxnLst/>
              <a:rect r="r" b="b" t="t" l="l"/>
              <a:pathLst>
                <a:path h="39351" w="1848402">
                  <a:moveTo>
                    <a:pt x="0" y="0"/>
                  </a:moveTo>
                  <a:lnTo>
                    <a:pt x="1848402" y="0"/>
                  </a:lnTo>
                  <a:lnTo>
                    <a:pt x="1848402" y="39351"/>
                  </a:lnTo>
                  <a:lnTo>
                    <a:pt x="0" y="39351"/>
                  </a:lnTo>
                  <a:close/>
                </a:path>
              </a:pathLst>
            </a:custGeom>
            <a:solidFill>
              <a:srgbClr val="FFFFFF"/>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7852190" y="3769193"/>
            <a:ext cx="962142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21081010013 - Mochamad Nurul Taukid </a:t>
            </a:r>
          </a:p>
        </p:txBody>
      </p:sp>
      <p:sp>
        <p:nvSpPr>
          <p:cNvPr name="TextBox 16" id="16"/>
          <p:cNvSpPr txBox="true"/>
          <p:nvPr/>
        </p:nvSpPr>
        <p:spPr>
          <a:xfrm rot="0">
            <a:off x="4093680" y="798429"/>
            <a:ext cx="9228097" cy="1600091"/>
          </a:xfrm>
          <a:prstGeom prst="rect">
            <a:avLst/>
          </a:prstGeom>
        </p:spPr>
        <p:txBody>
          <a:bodyPr anchor="t" rtlCol="false" tIns="0" lIns="0" bIns="0" rIns="0">
            <a:spAutoFit/>
          </a:bodyPr>
          <a:lstStyle/>
          <a:p>
            <a:pPr algn="ctr" marL="0" indent="0" lvl="0">
              <a:lnSpc>
                <a:spcPts val="12475"/>
              </a:lnSpc>
              <a:spcBef>
                <a:spcPct val="0"/>
              </a:spcBef>
            </a:pPr>
            <a:r>
              <a:rPr lang="en-US" sz="10396">
                <a:solidFill>
                  <a:srgbClr val="000000"/>
                </a:solidFill>
                <a:latin typeface="Bebas Neue Bold"/>
              </a:rPr>
              <a:t>Nama Kelompok</a:t>
            </a:r>
          </a:p>
        </p:txBody>
      </p:sp>
      <p:sp>
        <p:nvSpPr>
          <p:cNvPr name="TextBox 17" id="17"/>
          <p:cNvSpPr txBox="true"/>
          <p:nvPr/>
        </p:nvSpPr>
        <p:spPr>
          <a:xfrm rot="0">
            <a:off x="7852190" y="4792861"/>
            <a:ext cx="962142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21081010039 - Imeldha Elzandy </a:t>
            </a:r>
          </a:p>
        </p:txBody>
      </p:sp>
      <p:sp>
        <p:nvSpPr>
          <p:cNvPr name="TextBox 18" id="18"/>
          <p:cNvSpPr txBox="true"/>
          <p:nvPr/>
        </p:nvSpPr>
        <p:spPr>
          <a:xfrm rot="0">
            <a:off x="7852190" y="5817989"/>
            <a:ext cx="9621429" cy="837123"/>
          </a:xfrm>
          <a:prstGeom prst="rect">
            <a:avLst/>
          </a:prstGeom>
        </p:spPr>
        <p:txBody>
          <a:bodyPr anchor="t" rtlCol="false" tIns="0" lIns="0" bIns="0" rIns="0">
            <a:spAutoFit/>
          </a:bodyPr>
          <a:lstStyle/>
          <a:p>
            <a:pPr algn="l">
              <a:lnSpc>
                <a:spcPts val="7333"/>
              </a:lnSpc>
            </a:pPr>
            <a:r>
              <a:rPr lang="en-US" sz="3666">
                <a:solidFill>
                  <a:srgbClr val="000000"/>
                </a:solidFill>
                <a:latin typeface="Montserrat Classic"/>
              </a:rPr>
              <a:t>21081010047 - Adelia Putri Adyani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77528" y="5868228"/>
            <a:ext cx="6118937" cy="2065020"/>
          </a:xfrm>
          <a:prstGeom prst="rect">
            <a:avLst/>
          </a:prstGeom>
        </p:spPr>
        <p:txBody>
          <a:bodyPr anchor="t" rtlCol="false" tIns="0" lIns="0" bIns="0" rIns="0">
            <a:spAutoFit/>
          </a:bodyPr>
          <a:lstStyle/>
          <a:p>
            <a:pPr marL="0" indent="0" lvl="0">
              <a:lnSpc>
                <a:spcPts val="4199"/>
              </a:lnSpc>
              <a:spcBef>
                <a:spcPct val="0"/>
              </a:spcBef>
            </a:pPr>
            <a:r>
              <a:rPr lang="en-US" sz="2799">
                <a:solidFill>
                  <a:srgbClr val="000000"/>
                </a:solidFill>
                <a:latin typeface="Montserrat Classic"/>
              </a:rPr>
              <a:t>Studi Kasus : Meningkatnya Mahasiswa RI yang merasa salah jurusan pada tahun 2021 yang mencapai hingga 87% </a:t>
            </a:r>
          </a:p>
        </p:txBody>
      </p:sp>
      <p:sp>
        <p:nvSpPr>
          <p:cNvPr name="TextBox 6" id="6"/>
          <p:cNvSpPr txBox="true"/>
          <p:nvPr/>
        </p:nvSpPr>
        <p:spPr>
          <a:xfrm rot="0">
            <a:off x="1477528" y="2468052"/>
            <a:ext cx="6118937" cy="3476375"/>
          </a:xfrm>
          <a:prstGeom prst="rect">
            <a:avLst/>
          </a:prstGeom>
        </p:spPr>
        <p:txBody>
          <a:bodyPr anchor="t" rtlCol="false" tIns="0" lIns="0" bIns="0" rIns="0">
            <a:spAutoFit/>
          </a:bodyPr>
          <a:lstStyle/>
          <a:p>
            <a:pPr marL="0" indent="0" lvl="0">
              <a:lnSpc>
                <a:spcPts val="6767"/>
              </a:lnSpc>
            </a:pPr>
            <a:r>
              <a:rPr lang="en-US" sz="6700">
                <a:solidFill>
                  <a:srgbClr val="000000"/>
                </a:solidFill>
                <a:latin typeface="Bebas Neue Bold"/>
              </a:rPr>
              <a:t>Sistem pendukung keputusan untuk memilih jurusan kuliah</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666810" y="1366236"/>
            <a:ext cx="7592490" cy="7554528"/>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8700" y="844215"/>
            <a:ext cx="16230600" cy="8598569"/>
            <a:chOff x="0" y="0"/>
            <a:chExt cx="21640800" cy="11464759"/>
          </a:xfrm>
        </p:grpSpPr>
        <p:grpSp>
          <p:nvGrpSpPr>
            <p:cNvPr name="Group 3" id="3"/>
            <p:cNvGrpSpPr/>
            <p:nvPr/>
          </p:nvGrpSpPr>
          <p:grpSpPr>
            <a:xfrm rot="0">
              <a:off x="0" y="1744297"/>
              <a:ext cx="21640800" cy="9720462"/>
              <a:chOff x="0" y="0"/>
              <a:chExt cx="4274726" cy="1920091"/>
            </a:xfrm>
          </p:grpSpPr>
          <p:sp>
            <p:nvSpPr>
              <p:cNvPr name="Freeform 4" id="4"/>
              <p:cNvSpPr/>
              <p:nvPr/>
            </p:nvSpPr>
            <p:spPr>
              <a:xfrm>
                <a:off x="0" y="0"/>
                <a:ext cx="4274726" cy="1920091"/>
              </a:xfrm>
              <a:custGeom>
                <a:avLst/>
                <a:gdLst/>
                <a:ahLst/>
                <a:cxnLst/>
                <a:rect r="r" b="b" t="t" l="l"/>
                <a:pathLst>
                  <a:path h="1920091" w="4274726">
                    <a:moveTo>
                      <a:pt x="16218" y="0"/>
                    </a:moveTo>
                    <a:lnTo>
                      <a:pt x="4258508" y="0"/>
                    </a:lnTo>
                    <a:cubicBezTo>
                      <a:pt x="4267465" y="0"/>
                      <a:pt x="4274726" y="7261"/>
                      <a:pt x="4274726" y="16218"/>
                    </a:cubicBezTo>
                    <a:lnTo>
                      <a:pt x="4274726" y="1903874"/>
                    </a:lnTo>
                    <a:cubicBezTo>
                      <a:pt x="4274726" y="1912830"/>
                      <a:pt x="4267465" y="1920091"/>
                      <a:pt x="4258508" y="1920091"/>
                    </a:cubicBezTo>
                    <a:lnTo>
                      <a:pt x="16218" y="1920091"/>
                    </a:lnTo>
                    <a:cubicBezTo>
                      <a:pt x="7261" y="1920091"/>
                      <a:pt x="0" y="1912830"/>
                      <a:pt x="0" y="1903874"/>
                    </a:cubicBezTo>
                    <a:lnTo>
                      <a:pt x="0" y="16218"/>
                    </a:lnTo>
                    <a:cubicBezTo>
                      <a:pt x="0" y="7261"/>
                      <a:pt x="7261" y="0"/>
                      <a:pt x="16218" y="0"/>
                    </a:cubicBezTo>
                    <a:close/>
                  </a:path>
                </a:pathLst>
              </a:custGeom>
              <a:solidFill>
                <a:srgbClr val="CADDFF"/>
              </a:solidFill>
              <a:ln w="19050">
                <a:solidFill>
                  <a:srgbClr val="000000"/>
                </a:solidFill>
              </a:ln>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6" id="6"/>
            <p:cNvSpPr txBox="true"/>
            <p:nvPr/>
          </p:nvSpPr>
          <p:spPr>
            <a:xfrm rot="0">
              <a:off x="772078" y="2302338"/>
              <a:ext cx="20140106" cy="8293561"/>
            </a:xfrm>
            <a:prstGeom prst="rect">
              <a:avLst/>
            </a:prstGeom>
          </p:spPr>
          <p:txBody>
            <a:bodyPr anchor="t" rtlCol="false" tIns="0" lIns="0" bIns="0" rIns="0">
              <a:spAutoFit/>
            </a:bodyPr>
            <a:lstStyle/>
            <a:p>
              <a:pPr algn="just">
                <a:lnSpc>
                  <a:spcPts val="3303"/>
                </a:lnSpc>
              </a:pPr>
              <a:r>
                <a:rPr lang="en-US" sz="2541">
                  <a:solidFill>
                    <a:srgbClr val="000000"/>
                  </a:solidFill>
                  <a:latin typeface="Montserrat Classic"/>
                </a:rPr>
                <a:t>Metode Forward Reasoning atau metode penalaran maju adalah teknik yang digunakan dalam pembuatan AI untuk memecahkan suatu masalah. Metode ini menerapkan aturan yang telah di program dan menggunakan fakta atau informasi yang ada untuk menghasilkan kesimpulan baru. </a:t>
              </a:r>
            </a:p>
            <a:p>
              <a:pPr algn="just">
                <a:lnSpc>
                  <a:spcPts val="3303"/>
                </a:lnSpc>
              </a:pPr>
            </a:p>
            <a:p>
              <a:pPr algn="just">
                <a:lnSpc>
                  <a:spcPts val="3303"/>
                </a:lnSpc>
              </a:pPr>
              <a:r>
                <a:rPr lang="en-US" sz="2541">
                  <a:solidFill>
                    <a:srgbClr val="000000"/>
                  </a:solidFill>
                  <a:latin typeface="Montserrat Classic"/>
                </a:rPr>
                <a:t>Untuk memecahkan masalah kebingungan dalam memilih jurusan yang sesuai, dapat dilakukan metode sebagai berikut :</a:t>
              </a:r>
            </a:p>
            <a:p>
              <a:pPr algn="just" marL="548622" indent="-274311" lvl="1">
                <a:lnSpc>
                  <a:spcPts val="3303"/>
                </a:lnSpc>
                <a:buFont typeface="Arial"/>
                <a:buChar char="•"/>
              </a:pPr>
              <a:r>
                <a:rPr lang="en-US" sz="2541">
                  <a:solidFill>
                    <a:srgbClr val="000000"/>
                  </a:solidFill>
                  <a:latin typeface="Montserrat Classic"/>
                </a:rPr>
                <a:t>Mengumpulkan Data dan Informasi, seperti minat dan kecenderungan.</a:t>
              </a:r>
            </a:p>
            <a:p>
              <a:pPr algn="just" marL="548622" indent="-274311" lvl="1">
                <a:lnSpc>
                  <a:spcPts val="3303"/>
                </a:lnSpc>
                <a:buFont typeface="Arial"/>
                <a:buChar char="•"/>
              </a:pPr>
              <a:r>
                <a:rPr lang="en-US" sz="2541">
                  <a:solidFill>
                    <a:srgbClr val="000000"/>
                  </a:solidFill>
                  <a:latin typeface="Montserrat Classic"/>
                </a:rPr>
                <a:t>Melakukan Pemrosesan Data, seperti mengidentifikasi pola / tren untuk menghasilkan rekomendasi jurusan yang sesuai.</a:t>
              </a:r>
            </a:p>
            <a:p>
              <a:pPr algn="just" marL="548622" indent="-274311" lvl="1">
                <a:lnSpc>
                  <a:spcPts val="3303"/>
                </a:lnSpc>
                <a:buFont typeface="Arial"/>
                <a:buChar char="•"/>
              </a:pPr>
              <a:r>
                <a:rPr lang="en-US" sz="2541">
                  <a:solidFill>
                    <a:srgbClr val="000000"/>
                  </a:solidFill>
                  <a:latin typeface="Montserrat Classic"/>
                </a:rPr>
                <a:t>Menerapkan Aturan dan Model, sehingga dapat membuat kesimpulan yang tepat.</a:t>
              </a:r>
            </a:p>
            <a:p>
              <a:pPr algn="just" marL="548622" indent="-274311" lvl="1">
                <a:lnSpc>
                  <a:spcPts val="3303"/>
                </a:lnSpc>
                <a:buFont typeface="Arial"/>
                <a:buChar char="•"/>
              </a:pPr>
              <a:r>
                <a:rPr lang="en-US" sz="2541">
                  <a:solidFill>
                    <a:srgbClr val="000000"/>
                  </a:solidFill>
                  <a:latin typeface="Montserrat Classic"/>
                </a:rPr>
                <a:t>Memberikan Rekomendasi, AI akan memberikan rekomendasi sesuai dengan kecenderungan pengguna.</a:t>
              </a:r>
            </a:p>
            <a:p>
              <a:pPr algn="just" marL="548622" indent="-274311" lvl="1">
                <a:lnSpc>
                  <a:spcPts val="3303"/>
                </a:lnSpc>
                <a:spcBef>
                  <a:spcPct val="0"/>
                </a:spcBef>
                <a:buFont typeface="Arial"/>
                <a:buChar char="•"/>
              </a:pPr>
              <a:r>
                <a:rPr lang="en-US" sz="2541">
                  <a:solidFill>
                    <a:srgbClr val="000000"/>
                  </a:solidFill>
                  <a:latin typeface="Montserrat Classic"/>
                </a:rPr>
                <a:t>Evaluasi dan Pengembangan, untuk menentukan keakuratan sehingga dapat meningkatkan kualitas rekomendasinya.</a:t>
              </a:r>
            </a:p>
          </p:txBody>
        </p:sp>
        <p:sp>
          <p:nvSpPr>
            <p:cNvPr name="TextBox 7" id="7"/>
            <p:cNvSpPr txBox="true"/>
            <p:nvPr/>
          </p:nvSpPr>
          <p:spPr>
            <a:xfrm rot="0">
              <a:off x="4836586" y="104775"/>
              <a:ext cx="11967628" cy="1187983"/>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metode penalaran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719592" y="2110362"/>
            <a:ext cx="7819720" cy="6810401"/>
          </a:xfrm>
          <a:prstGeom prst="rect">
            <a:avLst/>
          </a:prstGeom>
        </p:spPr>
        <p:txBody>
          <a:bodyPr anchor="t" rtlCol="false" tIns="0" lIns="0" bIns="0" rIns="0">
            <a:spAutoFit/>
          </a:bodyPr>
          <a:lstStyle/>
          <a:p>
            <a:pPr>
              <a:lnSpc>
                <a:spcPts val="3893"/>
              </a:lnSpc>
            </a:pPr>
            <a:r>
              <a:rPr lang="en-US" sz="2595">
                <a:solidFill>
                  <a:srgbClr val="000000"/>
                </a:solidFill>
                <a:latin typeface="Montserrat Classic"/>
              </a:rPr>
              <a:t>Pada skema representasi pengetahuan dengan metode tree diagrams, simpul teratas (akar) mewakili topik utama atau konsep dasar, dan simpul-simpul di bawahnya merepresentasikan sub-topik atau sub-konsep yang terkait dengan topik utama tersebut. </a:t>
            </a:r>
          </a:p>
          <a:p>
            <a:pPr>
              <a:lnSpc>
                <a:spcPts val="3893"/>
              </a:lnSpc>
            </a:pPr>
          </a:p>
          <a:p>
            <a:pPr marL="0" indent="0" lvl="0">
              <a:lnSpc>
                <a:spcPts val="3893"/>
              </a:lnSpc>
              <a:spcBef>
                <a:spcPct val="0"/>
              </a:spcBef>
            </a:pPr>
            <a:r>
              <a:rPr lang="en-US" sz="2595">
                <a:solidFill>
                  <a:srgbClr val="000000"/>
                </a:solidFill>
                <a:latin typeface="Montserrat Classic"/>
              </a:rPr>
              <a:t>Setiap simpul pada tingkat yang sama merepresentasikan konsep atau sub-konsep yang setara dalam hierarki, sementara setiap simpul anak dihubungkan ke simpul induk oleh garis-garis atau anak panah yang menunjukkan hubungan antara konsep atau sub-konsep tersebut.</a:t>
            </a:r>
          </a:p>
        </p:txBody>
      </p:sp>
      <p:sp>
        <p:nvSpPr>
          <p:cNvPr name="TextBox 6" id="6"/>
          <p:cNvSpPr txBox="true"/>
          <p:nvPr/>
        </p:nvSpPr>
        <p:spPr>
          <a:xfrm rot="0">
            <a:off x="719592" y="506986"/>
            <a:ext cx="6118937" cy="1195827"/>
          </a:xfrm>
          <a:prstGeom prst="rect">
            <a:avLst/>
          </a:prstGeom>
        </p:spPr>
        <p:txBody>
          <a:bodyPr anchor="t" rtlCol="false" tIns="0" lIns="0" bIns="0" rIns="0">
            <a:spAutoFit/>
          </a:bodyPr>
          <a:lstStyle/>
          <a:p>
            <a:pPr marL="0" indent="0" lvl="0">
              <a:lnSpc>
                <a:spcPts val="8988"/>
              </a:lnSpc>
            </a:pPr>
            <a:r>
              <a:rPr lang="en-US" sz="8899">
                <a:solidFill>
                  <a:srgbClr val="FFFFFF"/>
                </a:solidFill>
                <a:latin typeface="Bebas Neue Bold"/>
              </a:rPr>
              <a:t>Tree</a:t>
            </a:r>
            <a:r>
              <a:rPr lang="en-US" sz="8899">
                <a:solidFill>
                  <a:srgbClr val="000000"/>
                </a:solidFill>
                <a:latin typeface="Bebas Neue Bold"/>
              </a:rPr>
              <a:t> </a:t>
            </a:r>
            <a:r>
              <a:rPr lang="en-US" sz="8899">
                <a:solidFill>
                  <a:srgbClr val="FFFFFF"/>
                </a:solidFill>
                <a:latin typeface="Bebas Neue Bold"/>
              </a:rPr>
              <a:t>Diagrams</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731067" y="1381395"/>
            <a:ext cx="7463975" cy="7539369"/>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57302" y="3435899"/>
            <a:ext cx="12531209" cy="4960270"/>
          </a:xfrm>
          <a:prstGeom prst="rect">
            <a:avLst/>
          </a:prstGeom>
        </p:spPr>
      </p:pic>
      <p:sp>
        <p:nvSpPr>
          <p:cNvPr name="TextBox 3" id="3"/>
          <p:cNvSpPr txBox="true"/>
          <p:nvPr/>
        </p:nvSpPr>
        <p:spPr>
          <a:xfrm rot="0">
            <a:off x="2710526" y="1133475"/>
            <a:ext cx="12866948" cy="16667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Tree Diagrams Sistem pendukung keputusan untuk memilih jurusan kuliah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45594" b="0"/>
          <a:stretch>
            <a:fillRect/>
          </a:stretch>
        </p:blipFill>
        <p:spPr>
          <a:xfrm flipH="false" flipV="false" rot="0">
            <a:off x="704210" y="2568591"/>
            <a:ext cx="16879580" cy="6903116"/>
          </a:xfrm>
          <a:prstGeom prst="rect">
            <a:avLst/>
          </a:prstGeom>
        </p:spPr>
      </p:pic>
      <p:sp>
        <p:nvSpPr>
          <p:cNvPr name="TextBox 3" id="3"/>
          <p:cNvSpPr txBox="true"/>
          <p:nvPr/>
        </p:nvSpPr>
        <p:spPr>
          <a:xfrm rot="0">
            <a:off x="2710526" y="738825"/>
            <a:ext cx="12866948" cy="16667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Tree Diagrams Sistem pendukung keputusan untuk memilih jurusan kuliah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3721" t="0" r="180" b="0"/>
          <a:stretch>
            <a:fillRect/>
          </a:stretch>
        </p:blipFill>
        <p:spPr>
          <a:xfrm flipH="false" flipV="false" rot="0">
            <a:off x="2172676" y="2568591"/>
            <a:ext cx="14301979" cy="6903116"/>
          </a:xfrm>
          <a:prstGeom prst="rect">
            <a:avLst/>
          </a:prstGeom>
        </p:spPr>
      </p:pic>
      <p:sp>
        <p:nvSpPr>
          <p:cNvPr name="TextBox 3" id="3"/>
          <p:cNvSpPr txBox="true"/>
          <p:nvPr/>
        </p:nvSpPr>
        <p:spPr>
          <a:xfrm rot="0">
            <a:off x="2710526" y="901793"/>
            <a:ext cx="12866948" cy="1666798"/>
          </a:xfrm>
          <a:prstGeom prst="rect">
            <a:avLst/>
          </a:prstGeom>
        </p:spPr>
        <p:txBody>
          <a:bodyPr anchor="t" rtlCol="false" tIns="0" lIns="0" bIns="0" rIns="0">
            <a:spAutoFit/>
          </a:bodyPr>
          <a:lstStyle/>
          <a:p>
            <a:pPr algn="ctr" marL="0" indent="0" lvl="0">
              <a:lnSpc>
                <a:spcPts val="6375"/>
              </a:lnSpc>
              <a:spcBef>
                <a:spcPct val="0"/>
              </a:spcBef>
            </a:pPr>
            <a:r>
              <a:rPr lang="en-US" sz="6312">
                <a:solidFill>
                  <a:srgbClr val="000000"/>
                </a:solidFill>
                <a:latin typeface="Bebas Neue Bold"/>
              </a:rPr>
              <a:t>Tree Diagrams Sistem pendukung keputusan untuk memilih jurusan kuliah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9B9FF"/>
        </a:solidFill>
      </p:bgPr>
    </p:bg>
    <p:spTree>
      <p:nvGrpSpPr>
        <p:cNvPr id="1" name=""/>
        <p:cNvGrpSpPr/>
        <p:nvPr/>
      </p:nvGrpSpPr>
      <p:grpSpPr>
        <a:xfrm>
          <a:off x="0" y="0"/>
          <a:ext cx="0" cy="0"/>
          <a:chOff x="0" y="0"/>
          <a:chExt cx="0" cy="0"/>
        </a:xfrm>
      </p:grpSpPr>
      <p:grpSp>
        <p:nvGrpSpPr>
          <p:cNvPr name="Group 2" id="2"/>
          <p:cNvGrpSpPr/>
          <p:nvPr/>
        </p:nvGrpSpPr>
        <p:grpSpPr>
          <a:xfrm rot="0">
            <a:off x="9144000" y="-248577"/>
            <a:ext cx="9696760" cy="10784153"/>
            <a:chOff x="0" y="0"/>
            <a:chExt cx="2553879" cy="2840271"/>
          </a:xfrm>
        </p:grpSpPr>
        <p:sp>
          <p:nvSpPr>
            <p:cNvPr name="Freeform 3" id="3"/>
            <p:cNvSpPr/>
            <p:nvPr/>
          </p:nvSpPr>
          <p:spPr>
            <a:xfrm>
              <a:off x="0" y="0"/>
              <a:ext cx="2553879" cy="2840271"/>
            </a:xfrm>
            <a:custGeom>
              <a:avLst/>
              <a:gdLst/>
              <a:ahLst/>
              <a:cxnLst/>
              <a:rect r="r" b="b" t="t" l="l"/>
              <a:pathLst>
                <a:path h="2840271" w="2553879">
                  <a:moveTo>
                    <a:pt x="0" y="0"/>
                  </a:moveTo>
                  <a:lnTo>
                    <a:pt x="2553879" y="0"/>
                  </a:lnTo>
                  <a:lnTo>
                    <a:pt x="2553879" y="2840271"/>
                  </a:lnTo>
                  <a:lnTo>
                    <a:pt x="0" y="2840271"/>
                  </a:ln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863714" y="2723731"/>
            <a:ext cx="7559836" cy="6779895"/>
          </a:xfrm>
          <a:prstGeom prst="rect">
            <a:avLst/>
          </a:prstGeom>
        </p:spPr>
        <p:txBody>
          <a:bodyPr anchor="t" rtlCol="false" tIns="0" lIns="0" bIns="0" rIns="0">
            <a:spAutoFit/>
          </a:bodyPr>
          <a:lstStyle/>
          <a:p>
            <a:pPr algn="ctr">
              <a:lnSpc>
                <a:spcPts val="4199"/>
              </a:lnSpc>
            </a:pPr>
            <a:r>
              <a:rPr lang="en-US" sz="2799">
                <a:solidFill>
                  <a:srgbClr val="000000"/>
                </a:solidFill>
                <a:latin typeface="Montserrat Classic"/>
              </a:rPr>
              <a:t>Metode logika Blind Search adalah suatu teknik yang digunakan untuk menemukan solusi atau jawaban dari suatu permasalahan dengan cara menguji seluruh kemungkinan secara sistematis. </a:t>
            </a:r>
          </a:p>
          <a:p>
            <a:pPr algn="ctr">
              <a:lnSpc>
                <a:spcPts val="4199"/>
              </a:lnSpc>
            </a:pPr>
          </a:p>
          <a:p>
            <a:pPr algn="ctr" marL="0" indent="0" lvl="0">
              <a:lnSpc>
                <a:spcPts val="4199"/>
              </a:lnSpc>
              <a:spcBef>
                <a:spcPct val="0"/>
              </a:spcBef>
            </a:pPr>
            <a:r>
              <a:rPr lang="en-US" sz="2799">
                <a:solidFill>
                  <a:srgbClr val="000000"/>
                </a:solidFill>
                <a:latin typeface="Montserrat Classic"/>
              </a:rPr>
              <a:t>Metode Blind Search tidak memperhitungkan informasi atau pengetahuan apapun tentang struktur atau karakteristik permasalahan yang sedang dihadapi, sehingga hanya bergantung pada pengujian berulang-ulang untuk menemukan solusi.</a:t>
            </a:r>
          </a:p>
        </p:txBody>
      </p:sp>
      <p:sp>
        <p:nvSpPr>
          <p:cNvPr name="TextBox 6" id="6"/>
          <p:cNvSpPr txBox="true"/>
          <p:nvPr/>
        </p:nvSpPr>
        <p:spPr>
          <a:xfrm rot="0">
            <a:off x="2117564" y="1162050"/>
            <a:ext cx="5052137" cy="1088391"/>
          </a:xfrm>
          <a:prstGeom prst="rect">
            <a:avLst/>
          </a:prstGeom>
        </p:spPr>
        <p:txBody>
          <a:bodyPr anchor="t" rtlCol="false" tIns="0" lIns="0" bIns="0" rIns="0">
            <a:spAutoFit/>
          </a:bodyPr>
          <a:lstStyle/>
          <a:p>
            <a:pPr marL="0" indent="0" lvl="0">
              <a:lnSpc>
                <a:spcPts val="8080"/>
              </a:lnSpc>
            </a:pPr>
            <a:r>
              <a:rPr lang="en-US" sz="8000">
                <a:solidFill>
                  <a:srgbClr val="000000"/>
                </a:solidFill>
                <a:latin typeface="Bebas Neue Bold"/>
              </a:rPr>
              <a:t>Metode lOGIKA</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833734" y="1366236"/>
            <a:ext cx="7258642" cy="755452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DAFdWNmcLmc</dc:identifier>
  <dcterms:modified xsi:type="dcterms:W3CDTF">2011-08-01T06:04:30Z</dcterms:modified>
  <cp:revision>1</cp:revision>
  <dc:title>kcb tim adel</dc:title>
</cp:coreProperties>
</file>